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83" r:id="rId3"/>
    <p:sldId id="275" r:id="rId4"/>
    <p:sldId id="276" r:id="rId5"/>
    <p:sldId id="259" r:id="rId6"/>
    <p:sldId id="278" r:id="rId7"/>
    <p:sldId id="280" r:id="rId8"/>
    <p:sldId id="277" r:id="rId9"/>
    <p:sldId id="270" r:id="rId10"/>
    <p:sldId id="263" r:id="rId11"/>
    <p:sldId id="266" r:id="rId12"/>
    <p:sldId id="260" r:id="rId13"/>
    <p:sldId id="271" r:id="rId14"/>
    <p:sldId id="273" r:id="rId15"/>
    <p:sldId id="268" r:id="rId16"/>
    <p:sldId id="265" r:id="rId17"/>
    <p:sldId id="272" r:id="rId18"/>
    <p:sldId id="274" r:id="rId19"/>
    <p:sldId id="282"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2" autoAdjust="0"/>
    <p:restoredTop sz="94660"/>
  </p:normalViewPr>
  <p:slideViewPr>
    <p:cSldViewPr snapToGrid="0">
      <p:cViewPr varScale="1">
        <p:scale>
          <a:sx n="97" d="100"/>
          <a:sy n="97" d="100"/>
        </p:scale>
        <p:origin x="108" y="1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C5A176-B518-4849-9F2D-95965B11D705}" type="datetimeFigureOut">
              <a:rPr lang="de-DE" smtClean="0"/>
              <a:t>15.06.2025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00C86-FB0E-4CFA-9F28-26FF0571BDA4}" type="slidenum">
              <a:rPr lang="de-DE" smtClean="0"/>
              <a:t>‹#›</a:t>
            </a:fld>
            <a:endParaRPr lang="de-DE"/>
          </a:p>
        </p:txBody>
      </p:sp>
    </p:spTree>
    <p:extLst>
      <p:ext uri="{BB962C8B-B14F-4D97-AF65-F5344CB8AC3E}">
        <p14:creationId xmlns:p14="http://schemas.microsoft.com/office/powerpoint/2010/main" val="800582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3DEB1A-59FA-46D3-8CF9-F1160191297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121001A-B913-44C5-B36D-58AD9286A8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11D7FB0-68C8-4586-A1AF-C48A32959EDD}"/>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5" name="Fußzeilenplatzhalter 4">
            <a:extLst>
              <a:ext uri="{FF2B5EF4-FFF2-40B4-BE49-F238E27FC236}">
                <a16:creationId xmlns:a16="http://schemas.microsoft.com/office/drawing/2014/main" id="{35033A92-989D-4942-8187-142EA2F0C6B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18332A-4AC3-419B-93A7-C210C4ECA6C9}"/>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3725465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3D4E04-8862-45DC-92A2-6744D9FB25A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89B1363-F61F-43E1-9649-3222591C5E3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749271A-390A-42CA-A9E2-EAF68CDFB2C0}"/>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5" name="Fußzeilenplatzhalter 4">
            <a:extLst>
              <a:ext uri="{FF2B5EF4-FFF2-40B4-BE49-F238E27FC236}">
                <a16:creationId xmlns:a16="http://schemas.microsoft.com/office/drawing/2014/main" id="{43A9164C-87B4-490E-9BFD-9F25204E907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14E77A4-C119-402C-9E35-2C8F525C39E1}"/>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305109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FD5913B-2CEF-4FE0-8A13-A800F05BA3D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EA71B64-4E81-4899-8ABB-3570E717AB0B}"/>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29C7690-AB1D-4243-88E1-9EC9F39E820B}"/>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5" name="Fußzeilenplatzhalter 4">
            <a:extLst>
              <a:ext uri="{FF2B5EF4-FFF2-40B4-BE49-F238E27FC236}">
                <a16:creationId xmlns:a16="http://schemas.microsoft.com/office/drawing/2014/main" id="{C6760D00-1E58-4336-95EA-30A49DEDD91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14062BB-2C0D-4B0D-9FF4-F1E0DEBCDE00}"/>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763792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C89A7-9E51-4826-AF80-768F587A2B3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16F5D60-8021-4970-A2F9-D0AD6D210C9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C0182F1-1BE1-47A5-9828-FDE2693F4C36}"/>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5" name="Fußzeilenplatzhalter 4">
            <a:extLst>
              <a:ext uri="{FF2B5EF4-FFF2-40B4-BE49-F238E27FC236}">
                <a16:creationId xmlns:a16="http://schemas.microsoft.com/office/drawing/2014/main" id="{7E8A4CC6-DC07-4A14-B421-B1E68BF9090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E037B5-DE8C-4D6A-8BA0-3003F9743F07}"/>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120343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44EA99-9F09-49E3-BF1A-71A9A06D668E}"/>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DAC351DC-C378-4EB9-8D16-9332B704EF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43E177C-C27B-4E1C-9021-0EAB5D7DF7BB}"/>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5" name="Fußzeilenplatzhalter 4">
            <a:extLst>
              <a:ext uri="{FF2B5EF4-FFF2-40B4-BE49-F238E27FC236}">
                <a16:creationId xmlns:a16="http://schemas.microsoft.com/office/drawing/2014/main" id="{0CEF077B-40B9-4092-A20F-B3E82BA5726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3765B1-1A9E-42C8-B7C4-4C6C1300A7EE}"/>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1811652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C0E837-E8F6-4111-BC77-CDD81C7618C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D48E024-2178-4D51-B3ED-77794A4202A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7EB9B4D-620A-4ACD-B8B9-E28E21B0F537}"/>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86117509-C4AD-452B-A86B-6EA374C54D35}"/>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6" name="Fußzeilenplatzhalter 5">
            <a:extLst>
              <a:ext uri="{FF2B5EF4-FFF2-40B4-BE49-F238E27FC236}">
                <a16:creationId xmlns:a16="http://schemas.microsoft.com/office/drawing/2014/main" id="{700F1C1B-AA69-41EE-B700-FD43A9BE901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FC6EF12-55C3-4211-B5E1-EAAE18A4C83A}"/>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3774872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F45BB8-F24E-4285-929D-C4D04186114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5AC18C0-CC26-48F0-A6CC-4F85387E89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F621700-AE8A-4D3A-AEB9-8F833A078C4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C7B11D90-9CF3-4797-8A2A-06BC93150F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C5E248BC-6B66-4489-A558-1EA6EDFDF4A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5F1CD66-192E-4CB1-820F-E6769C4E53F7}"/>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8" name="Fußzeilenplatzhalter 7">
            <a:extLst>
              <a:ext uri="{FF2B5EF4-FFF2-40B4-BE49-F238E27FC236}">
                <a16:creationId xmlns:a16="http://schemas.microsoft.com/office/drawing/2014/main" id="{956F52ED-C33C-4557-8EE8-52C4429566E4}"/>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F7A431F-BF46-4110-B5E1-54CA646EBD89}"/>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2520583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8711E-F2F3-4122-B3E0-159E4D18FF6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83C1D10-AAF6-46BB-AE27-93E742616191}"/>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4" name="Fußzeilenplatzhalter 3">
            <a:extLst>
              <a:ext uri="{FF2B5EF4-FFF2-40B4-BE49-F238E27FC236}">
                <a16:creationId xmlns:a16="http://schemas.microsoft.com/office/drawing/2014/main" id="{A185B02E-5EEF-4C5D-8612-6C9A3D5115F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1382FCC-6E78-451A-B78F-566E4AF090CC}"/>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272776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A0C7B5-E2F9-443A-86D9-C431EC166C3E}"/>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3" name="Fußzeilenplatzhalter 2">
            <a:extLst>
              <a:ext uri="{FF2B5EF4-FFF2-40B4-BE49-F238E27FC236}">
                <a16:creationId xmlns:a16="http://schemas.microsoft.com/office/drawing/2014/main" id="{CD2AC4D0-8B38-4A47-8D44-2629E6BC07B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1D0BB48-CC80-4BBC-A788-A1235C9C8E0F}"/>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8282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39FCA-F863-446C-8181-EB270FA90B7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958F028-879A-4DBD-887E-8BCCF835EA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B31F8B5-0CDB-44DD-9C8B-E43A9F464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BA2B651-E735-4C46-A734-1D4F6B127283}"/>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6" name="Fußzeilenplatzhalter 5">
            <a:extLst>
              <a:ext uri="{FF2B5EF4-FFF2-40B4-BE49-F238E27FC236}">
                <a16:creationId xmlns:a16="http://schemas.microsoft.com/office/drawing/2014/main" id="{C4B578C3-054E-4BBC-922E-A9B8BC54F12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9CA068D-BB23-437E-B2E0-D4D328ADD72D}"/>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79724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D79DA-7E5C-40F2-BF87-ABDFD6DDE7B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5929AE1D-6EED-41BE-B280-5D3F73C379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E7455A30-9B13-4DAB-ADF8-683FA2F9D6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5E34D5-1AF1-48FD-86CC-935B0CCDF391}"/>
              </a:ext>
            </a:extLst>
          </p:cNvPr>
          <p:cNvSpPr>
            <a:spLocks noGrp="1"/>
          </p:cNvSpPr>
          <p:nvPr>
            <p:ph type="dt" sz="half" idx="10"/>
          </p:nvPr>
        </p:nvSpPr>
        <p:spPr/>
        <p:txBody>
          <a:bodyPr/>
          <a:lstStyle/>
          <a:p>
            <a:fld id="{32062F1B-E949-4628-9E29-85A2F660125B}" type="datetimeFigureOut">
              <a:rPr lang="de-DE" smtClean="0"/>
              <a:t>15.06.2025</a:t>
            </a:fld>
            <a:endParaRPr lang="de-DE"/>
          </a:p>
        </p:txBody>
      </p:sp>
      <p:sp>
        <p:nvSpPr>
          <p:cNvPr id="6" name="Fußzeilenplatzhalter 5">
            <a:extLst>
              <a:ext uri="{FF2B5EF4-FFF2-40B4-BE49-F238E27FC236}">
                <a16:creationId xmlns:a16="http://schemas.microsoft.com/office/drawing/2014/main" id="{31EE4AB0-C72F-4C2B-975F-1B3CC473833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72479C0-C829-4108-ABB6-CB8BCB302ACB}"/>
              </a:ext>
            </a:extLst>
          </p:cNvPr>
          <p:cNvSpPr>
            <a:spLocks noGrp="1"/>
          </p:cNvSpPr>
          <p:nvPr>
            <p:ph type="sldNum" sz="quarter" idx="12"/>
          </p:nvPr>
        </p:nvSpPr>
        <p:spPr/>
        <p:txBody>
          <a:bodyPr/>
          <a:lstStyle/>
          <a:p>
            <a:fld id="{9B1C8F1F-0023-4194-88C3-0D0096D0CA15}" type="slidenum">
              <a:rPr lang="de-DE" smtClean="0"/>
              <a:t>‹#›</a:t>
            </a:fld>
            <a:endParaRPr lang="de-DE"/>
          </a:p>
        </p:txBody>
      </p:sp>
    </p:spTree>
    <p:extLst>
      <p:ext uri="{BB962C8B-B14F-4D97-AF65-F5344CB8AC3E}">
        <p14:creationId xmlns:p14="http://schemas.microsoft.com/office/powerpoint/2010/main" val="808796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19551AC-9641-4320-A619-156624E81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E35403D-60A1-4E28-9D4F-1E36599F29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220C673-24FB-4757-969F-3F6621633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62F1B-E949-4628-9E29-85A2F660125B}" type="datetimeFigureOut">
              <a:rPr lang="de-DE" smtClean="0"/>
              <a:t>15.06.2025</a:t>
            </a:fld>
            <a:endParaRPr lang="de-DE"/>
          </a:p>
        </p:txBody>
      </p:sp>
      <p:sp>
        <p:nvSpPr>
          <p:cNvPr id="5" name="Fußzeilenplatzhalter 4">
            <a:extLst>
              <a:ext uri="{FF2B5EF4-FFF2-40B4-BE49-F238E27FC236}">
                <a16:creationId xmlns:a16="http://schemas.microsoft.com/office/drawing/2014/main" id="{3B4631CC-DF7E-4CB8-A558-9F92FB7A4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7EB37002-43F4-4880-BA03-AD3A8B9F0E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C8F1F-0023-4194-88C3-0D0096D0CA15}" type="slidenum">
              <a:rPr lang="de-DE" smtClean="0"/>
              <a:t>‹#›</a:t>
            </a:fld>
            <a:endParaRPr lang="de-DE"/>
          </a:p>
        </p:txBody>
      </p:sp>
    </p:spTree>
    <p:extLst>
      <p:ext uri="{BB962C8B-B14F-4D97-AF65-F5344CB8AC3E}">
        <p14:creationId xmlns:p14="http://schemas.microsoft.com/office/powerpoint/2010/main" val="776770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hteck 1">
            <a:extLst>
              <a:ext uri="{FF2B5EF4-FFF2-40B4-BE49-F238E27FC236}">
                <a16:creationId xmlns:a16="http://schemas.microsoft.com/office/drawing/2014/main" id="{CA2243AF-5CC2-4C2C-AF92-5A3BF525A9A7}"/>
              </a:ext>
            </a:extLst>
          </p:cNvPr>
          <p:cNvSpPr/>
          <p:nvPr/>
        </p:nvSpPr>
        <p:spPr>
          <a:xfrm>
            <a:off x="5354955" y="552182"/>
            <a:ext cx="5998840" cy="3343135"/>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a:latin typeface="+mj-lt"/>
                <a:ea typeface="+mj-ea"/>
                <a:cs typeface="+mj-cs"/>
              </a:rPr>
              <a:t>Low-Energy GPS-Tracker </a:t>
            </a:r>
            <a:endParaRPr lang="en-US" sz="5200" dirty="0">
              <a:latin typeface="+mj-lt"/>
              <a:ea typeface="+mj-ea"/>
              <a:cs typeface="+mj-cs"/>
            </a:endParaRPr>
          </a:p>
        </p:txBody>
      </p:sp>
      <p:pic>
        <p:nvPicPr>
          <p:cNvPr id="4" name="Picture 3">
            <a:extLst>
              <a:ext uri="{FF2B5EF4-FFF2-40B4-BE49-F238E27FC236}">
                <a16:creationId xmlns:a16="http://schemas.microsoft.com/office/drawing/2014/main" id="{AE417403-6DB2-42CF-8942-E305C5212395}"/>
              </a:ext>
            </a:extLst>
          </p:cNvPr>
          <p:cNvPicPr>
            <a:picLocks noChangeAspect="1"/>
          </p:cNvPicPr>
          <p:nvPr/>
        </p:nvPicPr>
        <p:blipFill rotWithShape="1">
          <a:blip r:embed="rId2"/>
          <a:srcRect l="11154" r="16041"/>
          <a:stretch/>
        </p:blipFill>
        <p:spPr>
          <a:xfrm>
            <a:off x="20" y="10"/>
            <a:ext cx="4992985" cy="6857990"/>
          </a:xfrm>
          <a:prstGeom prst="rect">
            <a:avLst/>
          </a:prstGeom>
        </p:spPr>
      </p:pic>
    </p:spTree>
    <p:extLst>
      <p:ext uri="{BB962C8B-B14F-4D97-AF65-F5344CB8AC3E}">
        <p14:creationId xmlns:p14="http://schemas.microsoft.com/office/powerpoint/2010/main" val="884698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1413C42-C8B9-4050-A4AD-3D327964101C}"/>
              </a:ext>
            </a:extLst>
          </p:cNvPr>
          <p:cNvSpPr/>
          <p:nvPr/>
        </p:nvSpPr>
        <p:spPr>
          <a:xfrm>
            <a:off x="2266764" y="1399531"/>
            <a:ext cx="6808381" cy="1815882"/>
          </a:xfrm>
          <a:prstGeom prst="rect">
            <a:avLst/>
          </a:prstGeom>
        </p:spPr>
        <p:txBody>
          <a:bodyPr wrap="square">
            <a:spAutoFit/>
          </a:bodyPr>
          <a:lstStyle/>
          <a:p>
            <a:r>
              <a:rPr lang="de-DE" sz="2800" b="1" dirty="0"/>
              <a:t>Vorteile: </a:t>
            </a:r>
          </a:p>
          <a:p>
            <a:pPr marL="457200" indent="-457200">
              <a:buFont typeface="Wingdings" panose="05000000000000000000" pitchFamily="2" charset="2"/>
              <a:buChar char="Ø"/>
            </a:pPr>
            <a:r>
              <a:rPr lang="de-DE" sz="2800" dirty="0"/>
              <a:t>keine monatliche Gebühr</a:t>
            </a:r>
          </a:p>
          <a:p>
            <a:pPr marL="457200" indent="-457200">
              <a:buFont typeface="Wingdings" panose="05000000000000000000" pitchFamily="2" charset="2"/>
              <a:buChar char="Ø"/>
            </a:pPr>
            <a:r>
              <a:rPr lang="de-DE" sz="2800" dirty="0"/>
              <a:t>GPS-Ortung erhalten, </a:t>
            </a:r>
          </a:p>
          <a:p>
            <a:pPr marL="457200" indent="-457200">
              <a:buFont typeface="Wingdings" panose="05000000000000000000" pitchFamily="2" charset="2"/>
              <a:buChar char="Ø"/>
            </a:pPr>
            <a:r>
              <a:rPr lang="de-DE" sz="2800" dirty="0"/>
              <a:t>Entfernung zum Gerät berechnen können</a:t>
            </a:r>
          </a:p>
        </p:txBody>
      </p:sp>
    </p:spTree>
    <p:extLst>
      <p:ext uri="{BB962C8B-B14F-4D97-AF65-F5344CB8AC3E}">
        <p14:creationId xmlns:p14="http://schemas.microsoft.com/office/powerpoint/2010/main" val="617991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7E85608C-5F8D-458D-AEB4-9DB900634EB2}"/>
              </a:ext>
            </a:extLst>
          </p:cNvPr>
          <p:cNvSpPr/>
          <p:nvPr/>
        </p:nvSpPr>
        <p:spPr>
          <a:xfrm>
            <a:off x="3047999" y="2136339"/>
            <a:ext cx="6433351" cy="2862322"/>
          </a:xfrm>
          <a:prstGeom prst="rect">
            <a:avLst/>
          </a:prstGeom>
        </p:spPr>
        <p:txBody>
          <a:bodyPr wrap="square">
            <a:spAutoFit/>
          </a:bodyPr>
          <a:lstStyle/>
          <a:p>
            <a:pPr marL="285750" indent="-285750">
              <a:buFont typeface="Wingdings" panose="05000000000000000000" pitchFamily="2" charset="2"/>
              <a:buChar char="Ø"/>
            </a:pPr>
            <a:r>
              <a:rPr lang="de-DE" sz="2000" dirty="0">
                <a:solidFill>
                  <a:srgbClr val="555555"/>
                </a:solidFill>
                <a:latin typeface="myriad-pro"/>
              </a:rPr>
              <a:t>ESP32 LoRa</a:t>
            </a:r>
          </a:p>
          <a:p>
            <a:pPr marL="285750" indent="-285750">
              <a:buFont typeface="Wingdings" panose="05000000000000000000" pitchFamily="2" charset="2"/>
              <a:buChar char="Ø"/>
            </a:pPr>
            <a:r>
              <a:rPr lang="de-DE" sz="2000" dirty="0">
                <a:solidFill>
                  <a:srgbClr val="555555"/>
                </a:solidFill>
                <a:latin typeface="myriad-pro"/>
              </a:rPr>
              <a:t>SIM808 GSM Module - GPS Development Board</a:t>
            </a:r>
          </a:p>
          <a:p>
            <a:pPr marL="285750" indent="-285750">
              <a:buFont typeface="Wingdings" panose="05000000000000000000" pitchFamily="2" charset="2"/>
              <a:buChar char="Ø"/>
            </a:pPr>
            <a:r>
              <a:rPr lang="de-DE" sz="2000" dirty="0">
                <a:solidFill>
                  <a:srgbClr val="555555"/>
                </a:solidFill>
                <a:latin typeface="myriad-pro"/>
              </a:rPr>
              <a:t>Smartphone</a:t>
            </a:r>
          </a:p>
          <a:p>
            <a:pPr marL="285750" indent="-285750">
              <a:buFont typeface="Wingdings" panose="05000000000000000000" pitchFamily="2" charset="2"/>
              <a:buChar char="Ø"/>
            </a:pPr>
            <a:r>
              <a:rPr lang="de-DE" sz="2000" dirty="0">
                <a:solidFill>
                  <a:srgbClr val="555555"/>
                </a:solidFill>
                <a:latin typeface="myriad-pro"/>
              </a:rPr>
              <a:t>SIM-Karte (mit Guthaben)</a:t>
            </a:r>
          </a:p>
          <a:p>
            <a:pPr marL="285750" indent="-285750">
              <a:buFont typeface="Wingdings" panose="05000000000000000000" pitchFamily="2" charset="2"/>
              <a:buChar char="Ø"/>
            </a:pPr>
            <a:r>
              <a:rPr lang="de-DE" sz="2000" dirty="0">
                <a:solidFill>
                  <a:srgbClr val="555555"/>
                </a:solidFill>
                <a:latin typeface="myriad-pro"/>
              </a:rPr>
              <a:t>Stromquelle/Batterie 4V (SIM808)</a:t>
            </a:r>
          </a:p>
          <a:p>
            <a:pPr marL="285750" indent="-285750">
              <a:buFont typeface="Wingdings" panose="05000000000000000000" pitchFamily="2" charset="2"/>
              <a:buChar char="Ø"/>
            </a:pPr>
            <a:r>
              <a:rPr lang="de-DE" sz="2000" dirty="0">
                <a:solidFill>
                  <a:srgbClr val="555555"/>
                </a:solidFill>
                <a:latin typeface="myriad-pro"/>
              </a:rPr>
              <a:t>Stromquelle/Batterie 5V (ESP32)</a:t>
            </a:r>
          </a:p>
          <a:p>
            <a:pPr marL="285750" indent="-285750">
              <a:buFont typeface="Wingdings" panose="05000000000000000000" pitchFamily="2" charset="2"/>
              <a:buChar char="Ø"/>
            </a:pPr>
            <a:r>
              <a:rPr lang="de-DE" sz="2000" dirty="0">
                <a:solidFill>
                  <a:srgbClr val="555555"/>
                </a:solidFill>
                <a:latin typeface="myriad-pro"/>
              </a:rPr>
              <a:t>Jumpers</a:t>
            </a:r>
          </a:p>
          <a:p>
            <a:pPr marL="285750" indent="-285750">
              <a:buFont typeface="Wingdings" panose="05000000000000000000" pitchFamily="2" charset="2"/>
              <a:buChar char="Ø"/>
            </a:pPr>
            <a:r>
              <a:rPr lang="de-DE" sz="2000" dirty="0">
                <a:solidFill>
                  <a:srgbClr val="555555"/>
                </a:solidFill>
                <a:latin typeface="myriad-pro"/>
              </a:rPr>
              <a:t>LED</a:t>
            </a:r>
          </a:p>
          <a:p>
            <a:pPr marL="285750" indent="-285750">
              <a:buFont typeface="Wingdings" panose="05000000000000000000" pitchFamily="2" charset="2"/>
              <a:buChar char="Ø"/>
            </a:pPr>
            <a:r>
              <a:rPr lang="de-DE" sz="2000" dirty="0">
                <a:solidFill>
                  <a:srgbClr val="555555"/>
                </a:solidFill>
                <a:latin typeface="myriad-pro"/>
              </a:rPr>
              <a:t>Widerstand 330ohm</a:t>
            </a:r>
            <a:endParaRPr lang="de-DE" sz="2000" b="0" i="0" dirty="0">
              <a:solidFill>
                <a:srgbClr val="555555"/>
              </a:solidFill>
              <a:effectLst/>
              <a:latin typeface="myriad-pro"/>
            </a:endParaRPr>
          </a:p>
        </p:txBody>
      </p:sp>
      <p:pic>
        <p:nvPicPr>
          <p:cNvPr id="3" name="Grafik 2">
            <a:extLst>
              <a:ext uri="{FF2B5EF4-FFF2-40B4-BE49-F238E27FC236}">
                <a16:creationId xmlns:a16="http://schemas.microsoft.com/office/drawing/2014/main" id="{BC18ABF3-0C39-483D-95FD-89F3B79A8094}"/>
              </a:ext>
            </a:extLst>
          </p:cNvPr>
          <p:cNvPicPr>
            <a:picLocks noChangeAspect="1"/>
          </p:cNvPicPr>
          <p:nvPr/>
        </p:nvPicPr>
        <p:blipFill>
          <a:blip r:embed="rId2"/>
          <a:stretch>
            <a:fillRect/>
          </a:stretch>
        </p:blipFill>
        <p:spPr>
          <a:xfrm>
            <a:off x="3048000" y="1424311"/>
            <a:ext cx="1746062" cy="493819"/>
          </a:xfrm>
          <a:prstGeom prst="rect">
            <a:avLst/>
          </a:prstGeom>
        </p:spPr>
      </p:pic>
      <p:sp>
        <p:nvSpPr>
          <p:cNvPr id="4" name="Rechteck 3">
            <a:extLst>
              <a:ext uri="{FF2B5EF4-FFF2-40B4-BE49-F238E27FC236}">
                <a16:creationId xmlns:a16="http://schemas.microsoft.com/office/drawing/2014/main" id="{B2584DBE-BF57-4496-A44B-D01AFBDD3F1E}"/>
              </a:ext>
            </a:extLst>
          </p:cNvPr>
          <p:cNvSpPr/>
          <p:nvPr/>
        </p:nvSpPr>
        <p:spPr>
          <a:xfrm>
            <a:off x="4725205" y="1424311"/>
            <a:ext cx="1622560" cy="400110"/>
          </a:xfrm>
          <a:prstGeom prst="rect">
            <a:avLst/>
          </a:prstGeom>
        </p:spPr>
        <p:txBody>
          <a:bodyPr wrap="none">
            <a:spAutoFit/>
          </a:bodyPr>
          <a:lstStyle/>
          <a:p>
            <a:r>
              <a:rPr lang="de-DE" sz="2000" b="1" dirty="0"/>
              <a:t>Spezifikation:</a:t>
            </a:r>
          </a:p>
        </p:txBody>
      </p:sp>
    </p:spTree>
    <p:extLst>
      <p:ext uri="{BB962C8B-B14F-4D97-AF65-F5344CB8AC3E}">
        <p14:creationId xmlns:p14="http://schemas.microsoft.com/office/powerpoint/2010/main" val="2417717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3DA813F-ECF9-4C70-B6C7-F03825173964}"/>
              </a:ext>
            </a:extLst>
          </p:cNvPr>
          <p:cNvSpPr/>
          <p:nvPr/>
        </p:nvSpPr>
        <p:spPr>
          <a:xfrm>
            <a:off x="3610223" y="1431791"/>
            <a:ext cx="3210687" cy="461665"/>
          </a:xfrm>
          <a:prstGeom prst="rect">
            <a:avLst/>
          </a:prstGeom>
        </p:spPr>
        <p:txBody>
          <a:bodyPr wrap="none">
            <a:spAutoFit/>
          </a:bodyPr>
          <a:lstStyle/>
          <a:p>
            <a:r>
              <a:rPr lang="de-DE" sz="2400" b="1" dirty="0"/>
              <a:t>Erforderliche Bibliothek</a:t>
            </a:r>
          </a:p>
        </p:txBody>
      </p:sp>
      <p:sp>
        <p:nvSpPr>
          <p:cNvPr id="4" name="Rechteck 3">
            <a:extLst>
              <a:ext uri="{FF2B5EF4-FFF2-40B4-BE49-F238E27FC236}">
                <a16:creationId xmlns:a16="http://schemas.microsoft.com/office/drawing/2014/main" id="{6CDCF775-4A8F-471F-9C0E-735AFC0618B4}"/>
              </a:ext>
            </a:extLst>
          </p:cNvPr>
          <p:cNvSpPr/>
          <p:nvPr/>
        </p:nvSpPr>
        <p:spPr>
          <a:xfrm>
            <a:off x="3717118" y="2246806"/>
            <a:ext cx="2097690" cy="369332"/>
          </a:xfrm>
          <a:prstGeom prst="rect">
            <a:avLst/>
          </a:prstGeom>
        </p:spPr>
        <p:txBody>
          <a:bodyPr wrap="none">
            <a:spAutoFit/>
          </a:bodyPr>
          <a:lstStyle/>
          <a:p>
            <a:pPr marL="285750" indent="-285750" algn="ctr">
              <a:buFont typeface="Wingdings" panose="05000000000000000000" pitchFamily="2" charset="2"/>
              <a:buChar char="Ø"/>
            </a:pPr>
            <a:r>
              <a:rPr lang="de-DE" b="1" dirty="0">
                <a:solidFill>
                  <a:srgbClr val="333333"/>
                </a:solidFill>
                <a:latin typeface="Helvetica Neue"/>
              </a:rPr>
              <a:t>TinyGsmClient</a:t>
            </a:r>
            <a:endParaRPr lang="de-DE" b="1" i="0" dirty="0">
              <a:solidFill>
                <a:srgbClr val="333333"/>
              </a:solidFill>
              <a:effectLst/>
              <a:latin typeface="Helvetica Neue"/>
            </a:endParaRPr>
          </a:p>
        </p:txBody>
      </p:sp>
      <p:sp>
        <p:nvSpPr>
          <p:cNvPr id="6" name="Rechteck 5">
            <a:extLst>
              <a:ext uri="{FF2B5EF4-FFF2-40B4-BE49-F238E27FC236}">
                <a16:creationId xmlns:a16="http://schemas.microsoft.com/office/drawing/2014/main" id="{4EF0E0A3-7EC0-44F0-9337-E1A427AE120F}"/>
              </a:ext>
            </a:extLst>
          </p:cNvPr>
          <p:cNvSpPr/>
          <p:nvPr/>
        </p:nvSpPr>
        <p:spPr>
          <a:xfrm>
            <a:off x="3717118" y="2709944"/>
            <a:ext cx="5152372" cy="1477328"/>
          </a:xfrm>
          <a:prstGeom prst="rect">
            <a:avLst/>
          </a:prstGeom>
        </p:spPr>
        <p:txBody>
          <a:bodyPr wrap="square">
            <a:spAutoFit/>
          </a:bodyPr>
          <a:lstStyle/>
          <a:p>
            <a:endParaRPr lang="de-DE"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de-DE" b="1" dirty="0" err="1">
                <a:latin typeface="Calibri" panose="020F0502020204030204" pitchFamily="34" charset="0"/>
                <a:ea typeface="Calibri" panose="020F0502020204030204" pitchFamily="34" charset="0"/>
                <a:cs typeface="Times New Roman" panose="02020603050405020304" pitchFamily="18" charset="0"/>
              </a:rPr>
              <a:t>TinyGPS</a:t>
            </a:r>
            <a:r>
              <a:rPr lang="de-DE" b="1" dirty="0">
                <a:latin typeface="Calibri" panose="020F0502020204030204" pitchFamily="34" charset="0"/>
                <a:ea typeface="Calibri" panose="020F0502020204030204" pitchFamily="34" charset="0"/>
                <a:cs typeface="Times New Roman" panose="02020603050405020304" pitchFamily="18" charset="0"/>
              </a:rPr>
              <a:t>++</a:t>
            </a:r>
            <a:endParaRPr lang="en-US" b="1" dirty="0"/>
          </a:p>
          <a:p>
            <a:endParaRPr lang="en-US" b="1" dirty="0"/>
          </a:p>
          <a:p>
            <a:endParaRPr lang="en-US" b="1" dirty="0"/>
          </a:p>
          <a:p>
            <a:pPr marL="285750" indent="-285750">
              <a:buFont typeface="Wingdings" panose="05000000000000000000" pitchFamily="2" charset="2"/>
              <a:buChar char="Ø"/>
            </a:pPr>
            <a:r>
              <a:rPr lang="en-US" b="1" dirty="0"/>
              <a:t>ESP32 LoRa OLED-Display-</a:t>
            </a:r>
            <a:r>
              <a:rPr lang="en-US" b="1" dirty="0" err="1"/>
              <a:t>Bibliothek</a:t>
            </a:r>
            <a:r>
              <a:rPr lang="en-US" b="1" dirty="0"/>
              <a:t> SSD1306.h</a:t>
            </a:r>
            <a:endParaRPr lang="de-DE" b="1" dirty="0"/>
          </a:p>
        </p:txBody>
      </p:sp>
    </p:spTree>
    <p:extLst>
      <p:ext uri="{BB962C8B-B14F-4D97-AF65-F5344CB8AC3E}">
        <p14:creationId xmlns:p14="http://schemas.microsoft.com/office/powerpoint/2010/main" val="2178051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2FC4A825-207D-4119-BEA5-AE20DAF544F5}"/>
              </a:ext>
            </a:extLst>
          </p:cNvPr>
          <p:cNvSpPr/>
          <p:nvPr/>
        </p:nvSpPr>
        <p:spPr>
          <a:xfrm>
            <a:off x="1996440" y="868680"/>
            <a:ext cx="8549640" cy="75810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Senden von SMS + Tracking link</a:t>
            </a:r>
          </a:p>
        </p:txBody>
      </p:sp>
      <p:pic>
        <p:nvPicPr>
          <p:cNvPr id="10" name="Grafik 9">
            <a:extLst>
              <a:ext uri="{FF2B5EF4-FFF2-40B4-BE49-F238E27FC236}">
                <a16:creationId xmlns:a16="http://schemas.microsoft.com/office/drawing/2014/main" id="{28A5E06E-5197-4CA0-A167-F3498A832F0F}"/>
              </a:ext>
            </a:extLst>
          </p:cNvPr>
          <p:cNvPicPr>
            <a:picLocks noChangeAspect="1"/>
          </p:cNvPicPr>
          <p:nvPr/>
        </p:nvPicPr>
        <p:blipFill>
          <a:blip r:embed="rId2"/>
          <a:stretch>
            <a:fillRect/>
          </a:stretch>
        </p:blipFill>
        <p:spPr>
          <a:xfrm>
            <a:off x="687328" y="1626781"/>
            <a:ext cx="10817343" cy="3838113"/>
          </a:xfrm>
          <a:prstGeom prst="rect">
            <a:avLst/>
          </a:prstGeom>
        </p:spPr>
      </p:pic>
    </p:spTree>
    <p:extLst>
      <p:ext uri="{BB962C8B-B14F-4D97-AF65-F5344CB8AC3E}">
        <p14:creationId xmlns:p14="http://schemas.microsoft.com/office/powerpoint/2010/main" val="1034839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893B96A-13D2-4E01-B9A8-E4AC1795E299}"/>
              </a:ext>
            </a:extLst>
          </p:cNvPr>
          <p:cNvPicPr>
            <a:picLocks noChangeAspect="1"/>
          </p:cNvPicPr>
          <p:nvPr/>
        </p:nvPicPr>
        <p:blipFill>
          <a:blip r:embed="rId2"/>
          <a:stretch>
            <a:fillRect/>
          </a:stretch>
        </p:blipFill>
        <p:spPr>
          <a:xfrm>
            <a:off x="644349" y="321734"/>
            <a:ext cx="5052469" cy="2905170"/>
          </a:xfrm>
          <a:prstGeom prst="rect">
            <a:avLst/>
          </a:prstGeom>
        </p:spPr>
      </p:pic>
      <p:pic>
        <p:nvPicPr>
          <p:cNvPr id="5" name="Grafik 4">
            <a:extLst>
              <a:ext uri="{FF2B5EF4-FFF2-40B4-BE49-F238E27FC236}">
                <a16:creationId xmlns:a16="http://schemas.microsoft.com/office/drawing/2014/main" id="{3EA07D9A-A075-44EC-BE28-9AC830D8AF19}"/>
              </a:ext>
            </a:extLst>
          </p:cNvPr>
          <p:cNvPicPr>
            <a:picLocks noChangeAspect="1"/>
          </p:cNvPicPr>
          <p:nvPr/>
        </p:nvPicPr>
        <p:blipFill>
          <a:blip r:embed="rId3"/>
          <a:stretch>
            <a:fillRect/>
          </a:stretch>
        </p:blipFill>
        <p:spPr>
          <a:xfrm>
            <a:off x="457201" y="3837839"/>
            <a:ext cx="5426764" cy="2347074"/>
          </a:xfrm>
          <a:prstGeom prst="rect">
            <a:avLst/>
          </a:prstGeom>
        </p:spPr>
      </p:pic>
      <p:sp>
        <p:nvSpPr>
          <p:cNvPr id="13" name="Rectangle 9">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EB5B5995-305D-4836-8C9E-DA02F74033D4}"/>
              </a:ext>
            </a:extLst>
          </p:cNvPr>
          <p:cNvPicPr>
            <a:picLocks noChangeAspect="1"/>
          </p:cNvPicPr>
          <p:nvPr/>
        </p:nvPicPr>
        <p:blipFill>
          <a:blip r:embed="rId4"/>
          <a:stretch>
            <a:fillRect/>
          </a:stretch>
        </p:blipFill>
        <p:spPr>
          <a:xfrm>
            <a:off x="6308034" y="1321658"/>
            <a:ext cx="5426764" cy="4070073"/>
          </a:xfrm>
          <a:prstGeom prst="rect">
            <a:avLst/>
          </a:prstGeom>
        </p:spPr>
      </p:pic>
    </p:spTree>
    <p:extLst>
      <p:ext uri="{BB962C8B-B14F-4D97-AF65-F5344CB8AC3E}">
        <p14:creationId xmlns:p14="http://schemas.microsoft.com/office/powerpoint/2010/main" val="594954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Screenshot enthält.&#10;&#10;Automatisch generierte Beschreibung">
            <a:extLst>
              <a:ext uri="{FF2B5EF4-FFF2-40B4-BE49-F238E27FC236}">
                <a16:creationId xmlns:a16="http://schemas.microsoft.com/office/drawing/2014/main" id="{93A1D1BB-3425-491B-9924-4902BF4AAC13}"/>
              </a:ext>
            </a:extLst>
          </p:cNvPr>
          <p:cNvPicPr>
            <a:picLocks noChangeAspect="1"/>
          </p:cNvPicPr>
          <p:nvPr/>
        </p:nvPicPr>
        <p:blipFill rotWithShape="1">
          <a:blip r:embed="rId2"/>
          <a:srcRect r="3080" b="-2"/>
          <a:stretch/>
        </p:blipFill>
        <p:spPr>
          <a:xfrm>
            <a:off x="196850" y="861237"/>
            <a:ext cx="11798300" cy="5825044"/>
          </a:xfrm>
          <a:prstGeom prst="rect">
            <a:avLst/>
          </a:prstGeom>
        </p:spPr>
      </p:pic>
    </p:spTree>
    <p:extLst>
      <p:ext uri="{BB962C8B-B14F-4D97-AF65-F5344CB8AC3E}">
        <p14:creationId xmlns:p14="http://schemas.microsoft.com/office/powerpoint/2010/main" val="414959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Grafik 1" descr="Ein Bild, das Screenshot enthält.&#10;&#10;Automatisch generierte Beschreibung">
            <a:extLst>
              <a:ext uri="{FF2B5EF4-FFF2-40B4-BE49-F238E27FC236}">
                <a16:creationId xmlns:a16="http://schemas.microsoft.com/office/drawing/2014/main" id="{AE0C698D-D0F4-4D06-9296-8EAF0B119141}"/>
              </a:ext>
            </a:extLst>
          </p:cNvPr>
          <p:cNvPicPr>
            <a:picLocks noChangeAspect="1"/>
          </p:cNvPicPr>
          <p:nvPr/>
        </p:nvPicPr>
        <p:blipFill rotWithShape="1">
          <a:blip r:embed="rId2"/>
          <a:srcRect b="5557"/>
          <a:stretch/>
        </p:blipFill>
        <p:spPr>
          <a:xfrm>
            <a:off x="838199" y="1032865"/>
            <a:ext cx="10515602" cy="5387693"/>
          </a:xfrm>
          <a:prstGeom prst="rect">
            <a:avLst/>
          </a:prstGeom>
        </p:spPr>
      </p:pic>
      <p:sp>
        <p:nvSpPr>
          <p:cNvPr id="3" name="Rechteck 2">
            <a:extLst>
              <a:ext uri="{FF2B5EF4-FFF2-40B4-BE49-F238E27FC236}">
                <a16:creationId xmlns:a16="http://schemas.microsoft.com/office/drawing/2014/main" id="{4B99D10B-F08C-4994-AE1E-01F7ECEF6380}"/>
              </a:ext>
            </a:extLst>
          </p:cNvPr>
          <p:cNvSpPr/>
          <p:nvPr/>
        </p:nvSpPr>
        <p:spPr>
          <a:xfrm>
            <a:off x="4015635" y="410757"/>
            <a:ext cx="1800301" cy="369332"/>
          </a:xfrm>
          <a:prstGeom prst="rect">
            <a:avLst/>
          </a:prstGeom>
        </p:spPr>
        <p:txBody>
          <a:bodyPr wrap="none">
            <a:spAutoFit/>
          </a:bodyPr>
          <a:lstStyle/>
          <a:p>
            <a:pPr lvl="0">
              <a:spcAft>
                <a:spcPts val="600"/>
              </a:spcAft>
            </a:pPr>
            <a:r>
              <a:rPr lang="de-DE" b="1" dirty="0">
                <a:solidFill>
                  <a:prstClr val="black"/>
                </a:solidFill>
              </a:rPr>
              <a:t>SIM-ERGEBNISSE</a:t>
            </a:r>
          </a:p>
        </p:txBody>
      </p:sp>
    </p:spTree>
    <p:extLst>
      <p:ext uri="{BB962C8B-B14F-4D97-AF65-F5344CB8AC3E}">
        <p14:creationId xmlns:p14="http://schemas.microsoft.com/office/powerpoint/2010/main" val="917401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1CDE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Screenshot enthält.&#10;&#10;Automatisch generierte Beschreibung">
            <a:extLst>
              <a:ext uri="{FF2B5EF4-FFF2-40B4-BE49-F238E27FC236}">
                <a16:creationId xmlns:a16="http://schemas.microsoft.com/office/drawing/2014/main" id="{636975D5-DDEA-465F-8512-7A18A75746FA}"/>
              </a:ext>
            </a:extLst>
          </p:cNvPr>
          <p:cNvPicPr>
            <a:picLocks noChangeAspect="1"/>
          </p:cNvPicPr>
          <p:nvPr/>
        </p:nvPicPr>
        <p:blipFill>
          <a:blip r:embed="rId2"/>
          <a:stretch>
            <a:fillRect/>
          </a:stretch>
        </p:blipFill>
        <p:spPr>
          <a:xfrm>
            <a:off x="641179" y="1570071"/>
            <a:ext cx="5293953" cy="3731918"/>
          </a:xfrm>
          <a:prstGeom prst="rect">
            <a:avLst/>
          </a:prstGeom>
        </p:spPr>
      </p:pic>
      <p:sp>
        <p:nvSpPr>
          <p:cNvPr id="13" name="Rectangle 12">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1CDE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creenshot enthält.&#10;&#10;Automatisch generierte Beschreibung">
            <a:extLst>
              <a:ext uri="{FF2B5EF4-FFF2-40B4-BE49-F238E27FC236}">
                <a16:creationId xmlns:a16="http://schemas.microsoft.com/office/drawing/2014/main" id="{FB6E1183-2EF4-42AC-8CDE-1B67110AB837}"/>
              </a:ext>
            </a:extLst>
          </p:cNvPr>
          <p:cNvPicPr>
            <a:picLocks noChangeAspect="1"/>
          </p:cNvPicPr>
          <p:nvPr/>
        </p:nvPicPr>
        <p:blipFill>
          <a:blip r:embed="rId3"/>
          <a:stretch>
            <a:fillRect/>
          </a:stretch>
        </p:blipFill>
        <p:spPr>
          <a:xfrm>
            <a:off x="6421034" y="1570071"/>
            <a:ext cx="5129784" cy="3522924"/>
          </a:xfrm>
          <a:prstGeom prst="rect">
            <a:avLst/>
          </a:prstGeom>
        </p:spPr>
      </p:pic>
      <p:sp>
        <p:nvSpPr>
          <p:cNvPr id="2" name="Rechteck 1">
            <a:extLst>
              <a:ext uri="{FF2B5EF4-FFF2-40B4-BE49-F238E27FC236}">
                <a16:creationId xmlns:a16="http://schemas.microsoft.com/office/drawing/2014/main" id="{87665C3E-AE3E-4B13-AA05-DBF87E32E5DB}"/>
              </a:ext>
            </a:extLst>
          </p:cNvPr>
          <p:cNvSpPr/>
          <p:nvPr/>
        </p:nvSpPr>
        <p:spPr>
          <a:xfrm>
            <a:off x="2414822" y="772528"/>
            <a:ext cx="1800301" cy="369332"/>
          </a:xfrm>
          <a:prstGeom prst="rect">
            <a:avLst/>
          </a:prstGeom>
        </p:spPr>
        <p:txBody>
          <a:bodyPr wrap="none">
            <a:spAutoFit/>
          </a:bodyPr>
          <a:lstStyle/>
          <a:p>
            <a:pPr>
              <a:spcAft>
                <a:spcPts val="600"/>
              </a:spcAft>
            </a:pPr>
            <a:r>
              <a:rPr lang="de-DE" b="1" dirty="0"/>
              <a:t>SIM-ERGEBNISSE</a:t>
            </a:r>
          </a:p>
        </p:txBody>
      </p:sp>
    </p:spTree>
    <p:extLst>
      <p:ext uri="{BB962C8B-B14F-4D97-AF65-F5344CB8AC3E}">
        <p14:creationId xmlns:p14="http://schemas.microsoft.com/office/powerpoint/2010/main" val="113029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18DA697-A7F8-4876-812D-2D4ECF03E0C7}"/>
              </a:ext>
            </a:extLst>
          </p:cNvPr>
          <p:cNvSpPr/>
          <p:nvPr/>
        </p:nvSpPr>
        <p:spPr>
          <a:xfrm>
            <a:off x="2931946" y="1060747"/>
            <a:ext cx="2205860" cy="461665"/>
          </a:xfrm>
          <a:prstGeom prst="rect">
            <a:avLst/>
          </a:prstGeom>
        </p:spPr>
        <p:txBody>
          <a:bodyPr wrap="none">
            <a:spAutoFit/>
          </a:bodyPr>
          <a:lstStyle/>
          <a:p>
            <a:r>
              <a:rPr lang="de-DE" sz="2400" b="1" dirty="0"/>
              <a:t>Schwierigkeiten</a:t>
            </a:r>
          </a:p>
        </p:txBody>
      </p:sp>
      <p:sp>
        <p:nvSpPr>
          <p:cNvPr id="3" name="Rechteck 2">
            <a:extLst>
              <a:ext uri="{FF2B5EF4-FFF2-40B4-BE49-F238E27FC236}">
                <a16:creationId xmlns:a16="http://schemas.microsoft.com/office/drawing/2014/main" id="{2A27043E-8518-4AFA-8356-38A77E8CDCE6}"/>
              </a:ext>
            </a:extLst>
          </p:cNvPr>
          <p:cNvSpPr/>
          <p:nvPr/>
        </p:nvSpPr>
        <p:spPr>
          <a:xfrm>
            <a:off x="3048000" y="2005004"/>
            <a:ext cx="6096000" cy="646331"/>
          </a:xfrm>
          <a:prstGeom prst="rect">
            <a:avLst/>
          </a:prstGeom>
        </p:spPr>
        <p:txBody>
          <a:bodyPr>
            <a:spAutoFit/>
          </a:bodyPr>
          <a:lstStyle/>
          <a:p>
            <a:pPr marL="285750" indent="-285750">
              <a:buFont typeface="Wingdings" panose="05000000000000000000" pitchFamily="2" charset="2"/>
              <a:buChar char="§"/>
            </a:pPr>
            <a:r>
              <a:rPr lang="de-DE" b="1" dirty="0"/>
              <a:t>GPS-Positionierung</a:t>
            </a:r>
          </a:p>
          <a:p>
            <a:pPr marL="285750" indent="-285750">
              <a:buFont typeface="Wingdings" panose="05000000000000000000" pitchFamily="2" charset="2"/>
              <a:buChar char="§"/>
            </a:pPr>
            <a:r>
              <a:rPr lang="de-DE" b="1" dirty="0"/>
              <a:t>SIM-Karte</a:t>
            </a:r>
          </a:p>
        </p:txBody>
      </p:sp>
      <p:sp>
        <p:nvSpPr>
          <p:cNvPr id="4" name="Rechteck 3">
            <a:extLst>
              <a:ext uri="{FF2B5EF4-FFF2-40B4-BE49-F238E27FC236}">
                <a16:creationId xmlns:a16="http://schemas.microsoft.com/office/drawing/2014/main" id="{DE4EC43C-05F7-4160-B22F-9D47DB85844C}"/>
              </a:ext>
            </a:extLst>
          </p:cNvPr>
          <p:cNvSpPr/>
          <p:nvPr/>
        </p:nvSpPr>
        <p:spPr>
          <a:xfrm>
            <a:off x="3048000" y="3939683"/>
            <a:ext cx="5838546" cy="1323439"/>
          </a:xfrm>
          <a:prstGeom prst="rect">
            <a:avLst/>
          </a:prstGeom>
        </p:spPr>
        <p:txBody>
          <a:bodyPr wrap="square">
            <a:spAutoFit/>
          </a:bodyPr>
          <a:lstStyle/>
          <a:p>
            <a:r>
              <a:rPr lang="de-DE" sz="2000" dirty="0"/>
              <a:t>Weiterführung des Projekts und weitere Forschung.</a:t>
            </a:r>
          </a:p>
          <a:p>
            <a:r>
              <a:rPr lang="de-DE" sz="2000" dirty="0"/>
              <a:t>Andere Module des Verfolgungssystems auszuprobieren, die jedoch den Anforderungen unseres Projekts entsprechen</a:t>
            </a:r>
            <a:r>
              <a:rPr lang="de-DE" dirty="0"/>
              <a:t>.</a:t>
            </a:r>
          </a:p>
        </p:txBody>
      </p:sp>
      <p:sp>
        <p:nvSpPr>
          <p:cNvPr id="5" name="Rechteck 4">
            <a:extLst>
              <a:ext uri="{FF2B5EF4-FFF2-40B4-BE49-F238E27FC236}">
                <a16:creationId xmlns:a16="http://schemas.microsoft.com/office/drawing/2014/main" id="{948A3631-4CFE-485B-A67F-E6E91B47DC78}"/>
              </a:ext>
            </a:extLst>
          </p:cNvPr>
          <p:cNvSpPr/>
          <p:nvPr/>
        </p:nvSpPr>
        <p:spPr>
          <a:xfrm>
            <a:off x="2931946" y="3364759"/>
            <a:ext cx="1280925" cy="523220"/>
          </a:xfrm>
          <a:prstGeom prst="rect">
            <a:avLst/>
          </a:prstGeom>
        </p:spPr>
        <p:txBody>
          <a:bodyPr wrap="square">
            <a:spAutoFit/>
          </a:bodyPr>
          <a:lstStyle/>
          <a:p>
            <a:r>
              <a:rPr lang="de-DE" sz="2800" b="1" dirty="0"/>
              <a:t>Future</a:t>
            </a:r>
          </a:p>
        </p:txBody>
      </p:sp>
    </p:spTree>
    <p:extLst>
      <p:ext uri="{BB962C8B-B14F-4D97-AF65-F5344CB8AC3E}">
        <p14:creationId xmlns:p14="http://schemas.microsoft.com/office/powerpoint/2010/main" val="262329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A53E4E6-477D-46EE-A0E2-F9E6B5AC7D93}"/>
              </a:ext>
            </a:extLst>
          </p:cNvPr>
          <p:cNvPicPr>
            <a:picLocks noChangeAspect="1"/>
          </p:cNvPicPr>
          <p:nvPr/>
        </p:nvPicPr>
        <p:blipFill>
          <a:blip r:embed="rId2"/>
          <a:stretch>
            <a:fillRect/>
          </a:stretch>
        </p:blipFill>
        <p:spPr>
          <a:xfrm>
            <a:off x="2355574" y="1317970"/>
            <a:ext cx="4005897" cy="3705225"/>
          </a:xfrm>
          <a:prstGeom prst="rect">
            <a:avLst/>
          </a:prstGeom>
          <a:ln>
            <a:noFill/>
          </a:ln>
          <a:effectLst>
            <a:softEdge rad="112500"/>
          </a:effectLst>
        </p:spPr>
      </p:pic>
    </p:spTree>
    <p:extLst>
      <p:ext uri="{BB962C8B-B14F-4D97-AF65-F5344CB8AC3E}">
        <p14:creationId xmlns:p14="http://schemas.microsoft.com/office/powerpoint/2010/main" val="3072195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95FFA5FC-2442-47B6-925F-6567C612D365}"/>
              </a:ext>
            </a:extLst>
          </p:cNvPr>
          <p:cNvSpPr/>
          <p:nvPr/>
        </p:nvSpPr>
        <p:spPr>
          <a:xfrm>
            <a:off x="1594883" y="1952955"/>
            <a:ext cx="9023955" cy="2121093"/>
          </a:xfrm>
          <a:prstGeom prst="rect">
            <a:avLst/>
          </a:prstGeom>
        </p:spPr>
        <p:txBody>
          <a:bodyPr wrap="square">
            <a:spAutoFit/>
          </a:bodyPr>
          <a:lstStyle/>
          <a:p>
            <a:pPr>
              <a:spcBef>
                <a:spcPts val="0"/>
              </a:spcBef>
              <a:spcAft>
                <a:spcPts val="700"/>
              </a:spcAft>
            </a:pPr>
            <a:r>
              <a:rPr lang="de-DE" b="1" dirty="0">
                <a:solidFill>
                  <a:srgbClr val="E84C22"/>
                </a:solidFill>
                <a:latin typeface="Helvetica Neue"/>
              </a:rPr>
              <a:t>Motivation:</a:t>
            </a:r>
          </a:p>
          <a:p>
            <a:pPr algn="just">
              <a:spcBef>
                <a:spcPts val="0"/>
              </a:spcBef>
              <a:spcAft>
                <a:spcPts val="700"/>
              </a:spcAft>
            </a:pPr>
            <a:r>
              <a:rPr lang="de-DE" dirty="0">
                <a:solidFill>
                  <a:srgbClr val="333333"/>
                </a:solidFill>
                <a:latin typeface="Helvetica Neue"/>
              </a:rPr>
              <a:t>Die Firma </a:t>
            </a:r>
            <a:r>
              <a:rPr lang="de-DE" dirty="0" err="1">
                <a:solidFill>
                  <a:srgbClr val="333333"/>
                </a:solidFill>
                <a:latin typeface="Helvetica Neue"/>
              </a:rPr>
              <a:t>Mantro</a:t>
            </a:r>
            <a:r>
              <a:rPr lang="de-DE" dirty="0">
                <a:solidFill>
                  <a:srgbClr val="333333"/>
                </a:solidFill>
                <a:latin typeface="Helvetica Neue"/>
              </a:rPr>
              <a:t> GmbH möchte einen zuverlässigen GPS-Tracker für Tiere, zum Beispiel für Jagdhunde entwickeln. Es werden hierbei zwei wichtige Kriterien zusammengeführt. Erstens erfordert der mobile Betrieb einen geringen Energieverbrauch, insbesondere dann, wenn der Tracker nicht benötigt wird. Zweitens muss die Zuverlässigkeit auch dann gewährleistet sein, wenn das Zielgebiet nur unzureichend vom stationären Mobilfunk abgedeckt wird.</a:t>
            </a:r>
          </a:p>
        </p:txBody>
      </p:sp>
    </p:spTree>
    <p:extLst>
      <p:ext uri="{BB962C8B-B14F-4D97-AF65-F5344CB8AC3E}">
        <p14:creationId xmlns:p14="http://schemas.microsoft.com/office/powerpoint/2010/main" val="179463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3E8D289-DC0B-4E02-8831-9D7882FB5736}"/>
              </a:ext>
            </a:extLst>
          </p:cNvPr>
          <p:cNvPicPr>
            <a:picLocks noChangeAspect="1"/>
          </p:cNvPicPr>
          <p:nvPr/>
        </p:nvPicPr>
        <p:blipFill>
          <a:blip r:embed="rId2"/>
          <a:stretch>
            <a:fillRect/>
          </a:stretch>
        </p:blipFill>
        <p:spPr>
          <a:xfrm>
            <a:off x="6986726" y="1662348"/>
            <a:ext cx="4436199" cy="4335674"/>
          </a:xfrm>
          <a:prstGeom prst="rect">
            <a:avLst/>
          </a:prstGeom>
        </p:spPr>
      </p:pic>
      <p:pic>
        <p:nvPicPr>
          <p:cNvPr id="4" name="Grafik 3">
            <a:extLst>
              <a:ext uri="{FF2B5EF4-FFF2-40B4-BE49-F238E27FC236}">
                <a16:creationId xmlns:a16="http://schemas.microsoft.com/office/drawing/2014/main" id="{20D18D9F-DAAD-4A6E-B2B5-995E9B12AF25}"/>
              </a:ext>
            </a:extLst>
          </p:cNvPr>
          <p:cNvPicPr>
            <a:picLocks noChangeAspect="1"/>
          </p:cNvPicPr>
          <p:nvPr/>
        </p:nvPicPr>
        <p:blipFill>
          <a:blip r:embed="rId3"/>
          <a:stretch>
            <a:fillRect/>
          </a:stretch>
        </p:blipFill>
        <p:spPr>
          <a:xfrm>
            <a:off x="808832" y="1908313"/>
            <a:ext cx="5019261" cy="4335674"/>
          </a:xfrm>
          <a:prstGeom prst="rect">
            <a:avLst/>
          </a:prstGeom>
        </p:spPr>
      </p:pic>
      <p:sp>
        <p:nvSpPr>
          <p:cNvPr id="5" name="Rechteck 4">
            <a:extLst>
              <a:ext uri="{FF2B5EF4-FFF2-40B4-BE49-F238E27FC236}">
                <a16:creationId xmlns:a16="http://schemas.microsoft.com/office/drawing/2014/main" id="{A78CF449-D2CF-4870-9F3A-978F78165A57}"/>
              </a:ext>
            </a:extLst>
          </p:cNvPr>
          <p:cNvSpPr/>
          <p:nvPr/>
        </p:nvSpPr>
        <p:spPr>
          <a:xfrm>
            <a:off x="4489191" y="723706"/>
            <a:ext cx="2555956" cy="369332"/>
          </a:xfrm>
          <a:prstGeom prst="rect">
            <a:avLst/>
          </a:prstGeom>
        </p:spPr>
        <p:txBody>
          <a:bodyPr wrap="none">
            <a:spAutoFit/>
          </a:bodyPr>
          <a:lstStyle/>
          <a:p>
            <a:pPr>
              <a:lnSpc>
                <a:spcPct val="90000"/>
              </a:lnSpc>
              <a:spcBef>
                <a:spcPct val="0"/>
              </a:spcBef>
              <a:spcAft>
                <a:spcPts val="600"/>
              </a:spcAft>
            </a:pPr>
            <a:r>
              <a:rPr lang="en-US" sz="2000" b="1" dirty="0"/>
              <a:t>GPS-Modul (NEO- 6M)</a:t>
            </a:r>
          </a:p>
        </p:txBody>
      </p:sp>
    </p:spTree>
    <p:extLst>
      <p:ext uri="{BB962C8B-B14F-4D97-AF65-F5344CB8AC3E}">
        <p14:creationId xmlns:p14="http://schemas.microsoft.com/office/powerpoint/2010/main" val="2144089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e 2">
            <a:extLst>
              <a:ext uri="{FF2B5EF4-FFF2-40B4-BE49-F238E27FC236}">
                <a16:creationId xmlns:a16="http://schemas.microsoft.com/office/drawing/2014/main" id="{EE5CEFF2-16BA-44A3-8C3E-C2C1E5F91830}"/>
              </a:ext>
            </a:extLst>
          </p:cNvPr>
          <p:cNvGraphicFramePr>
            <a:graphicFrameLocks noGrp="1"/>
          </p:cNvGraphicFramePr>
          <p:nvPr>
            <p:extLst>
              <p:ext uri="{D42A27DB-BD31-4B8C-83A1-F6EECF244321}">
                <p14:modId xmlns:p14="http://schemas.microsoft.com/office/powerpoint/2010/main" val="947840797"/>
              </p:ext>
            </p:extLst>
          </p:nvPr>
        </p:nvGraphicFramePr>
        <p:xfrm>
          <a:off x="898358" y="2641552"/>
          <a:ext cx="9970168" cy="1874520"/>
        </p:xfrm>
        <a:graphic>
          <a:graphicData uri="http://schemas.openxmlformats.org/drawingml/2006/table">
            <a:tbl>
              <a:tblPr/>
              <a:tblGrid>
                <a:gridCol w="4985084">
                  <a:extLst>
                    <a:ext uri="{9D8B030D-6E8A-4147-A177-3AD203B41FA5}">
                      <a16:colId xmlns:a16="http://schemas.microsoft.com/office/drawing/2014/main" val="1099975738"/>
                    </a:ext>
                  </a:extLst>
                </a:gridCol>
                <a:gridCol w="4985084">
                  <a:extLst>
                    <a:ext uri="{9D8B030D-6E8A-4147-A177-3AD203B41FA5}">
                      <a16:colId xmlns:a16="http://schemas.microsoft.com/office/drawing/2014/main" val="2746474978"/>
                    </a:ext>
                  </a:extLst>
                </a:gridCol>
              </a:tblGrid>
              <a:tr h="197450">
                <a:tc>
                  <a:txBody>
                    <a:bodyPr/>
                    <a:lstStyle/>
                    <a:p>
                      <a:r>
                        <a:rPr lang="de-DE" b="1">
                          <a:effectLst/>
                        </a:rPr>
                        <a:t>Betriebsspannung:</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E0E0"/>
                    </a:solidFill>
                  </a:tcPr>
                </a:tc>
                <a:tc>
                  <a:txBody>
                    <a:bodyPr/>
                    <a:lstStyle/>
                    <a:p>
                      <a:r>
                        <a:rPr lang="de-DE">
                          <a:effectLst/>
                        </a:rPr>
                        <a:t>3,3V - 5V (Gleichspannung)</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41629491"/>
                  </a:ext>
                </a:extLst>
              </a:tr>
              <a:tr h="197450">
                <a:tc>
                  <a:txBody>
                    <a:bodyPr/>
                    <a:lstStyle/>
                    <a:p>
                      <a:r>
                        <a:rPr lang="de-DE" b="1">
                          <a:effectLst/>
                        </a:rPr>
                        <a:t>Stromstärke:</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E0E0"/>
                    </a:solidFill>
                  </a:tcPr>
                </a:tc>
                <a:tc>
                  <a:txBody>
                    <a:bodyPr/>
                    <a:lstStyle/>
                    <a:p>
                      <a:r>
                        <a:rPr lang="de-DE">
                          <a:effectLst/>
                        </a:rPr>
                        <a:t>45mA</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53442243"/>
                  </a:ext>
                </a:extLst>
              </a:tr>
              <a:tr h="197450">
                <a:tc>
                  <a:txBody>
                    <a:bodyPr/>
                    <a:lstStyle/>
                    <a:p>
                      <a:r>
                        <a:rPr lang="de-DE" b="1">
                          <a:effectLst/>
                        </a:rPr>
                        <a:t>Baudrate(n):</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E0E0"/>
                    </a:solidFill>
                  </a:tcPr>
                </a:tc>
                <a:tc>
                  <a:txBody>
                    <a:bodyPr/>
                    <a:lstStyle/>
                    <a:p>
                      <a:r>
                        <a:rPr lang="de-DE">
                          <a:effectLst/>
                        </a:rPr>
                        <a:t>zwischen 4800 to 115200 (default: 9600)</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83800415"/>
                  </a:ext>
                </a:extLst>
              </a:tr>
              <a:tr h="197450">
                <a:tc>
                  <a:txBody>
                    <a:bodyPr/>
                    <a:lstStyle/>
                    <a:p>
                      <a:r>
                        <a:rPr lang="de-DE" b="1" dirty="0">
                          <a:effectLst/>
                        </a:rPr>
                        <a:t>Betriebstemperatur:</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E0E0"/>
                    </a:solidFill>
                  </a:tcPr>
                </a:tc>
                <a:tc>
                  <a:txBody>
                    <a:bodyPr/>
                    <a:lstStyle/>
                    <a:p>
                      <a:r>
                        <a:rPr lang="de-DE">
                          <a:effectLst/>
                        </a:rPr>
                        <a:t>-40°C bis +85°C</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61004515"/>
                  </a:ext>
                </a:extLst>
              </a:tr>
              <a:tr h="197450">
                <a:tc>
                  <a:txBody>
                    <a:bodyPr/>
                    <a:lstStyle/>
                    <a:p>
                      <a:r>
                        <a:rPr lang="de-DE" b="1">
                          <a:effectLst/>
                        </a:rPr>
                        <a:t>Betriebsaufnahmezeit:</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E0E0"/>
                    </a:solidFill>
                  </a:tcPr>
                </a:tc>
                <a:tc>
                  <a:txBody>
                    <a:bodyPr/>
                    <a:lstStyle/>
                    <a:p>
                      <a:r>
                        <a:rPr lang="de-DE">
                          <a:effectLst/>
                        </a:rPr>
                        <a:t>Kaltstart: min. 27s; Warmstart: 1s</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30894514"/>
                  </a:ext>
                </a:extLst>
              </a:tr>
              <a:tr h="197450">
                <a:tc>
                  <a:txBody>
                    <a:bodyPr/>
                    <a:lstStyle/>
                    <a:p>
                      <a:r>
                        <a:rPr lang="de-DE" b="1">
                          <a:effectLst/>
                        </a:rPr>
                        <a:t>Interface:</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E0E0"/>
                    </a:solidFill>
                  </a:tcPr>
                </a:tc>
                <a:tc>
                  <a:txBody>
                    <a:bodyPr/>
                    <a:lstStyle/>
                    <a:p>
                      <a:r>
                        <a:rPr lang="de-DE" dirty="0">
                          <a:effectLst/>
                        </a:rPr>
                        <a:t>RS232 TTL</a:t>
                      </a:r>
                    </a:p>
                  </a:txBody>
                  <a:tcPr marL="95250" marR="95250"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02352413"/>
                  </a:ext>
                </a:extLst>
              </a:tr>
            </a:tbl>
          </a:graphicData>
        </a:graphic>
      </p:graphicFrame>
      <p:sp>
        <p:nvSpPr>
          <p:cNvPr id="4" name="Rectangle 1">
            <a:extLst>
              <a:ext uri="{FF2B5EF4-FFF2-40B4-BE49-F238E27FC236}">
                <a16:creationId xmlns:a16="http://schemas.microsoft.com/office/drawing/2014/main" id="{F86884CD-B4FD-4ABA-8D2B-6A4E43DF07B5}"/>
              </a:ext>
            </a:extLst>
          </p:cNvPr>
          <p:cNvSpPr>
            <a:spLocks noChangeArrowheads="1"/>
          </p:cNvSpPr>
          <p:nvPr/>
        </p:nvSpPr>
        <p:spPr bwMode="auto">
          <a:xfrm>
            <a:off x="715617" y="1672482"/>
            <a:ext cx="3150705" cy="78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9204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1" i="0" u="none" strike="noStrike" cap="none" normalizeH="0" baseline="0" dirty="0">
                <a:ln>
                  <a:noFill/>
                </a:ln>
                <a:solidFill>
                  <a:srgbClr val="000000"/>
                </a:solidFill>
                <a:effectLst/>
                <a:latin typeface="Palatino Linotype" panose="02040502050505030304" pitchFamily="18" charset="0"/>
              </a:rPr>
              <a:t>Technische Daten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5" name="Rechteck 4">
            <a:extLst>
              <a:ext uri="{FF2B5EF4-FFF2-40B4-BE49-F238E27FC236}">
                <a16:creationId xmlns:a16="http://schemas.microsoft.com/office/drawing/2014/main" id="{299FD721-D75F-4272-A802-00397F01672F}"/>
              </a:ext>
            </a:extLst>
          </p:cNvPr>
          <p:cNvSpPr/>
          <p:nvPr/>
        </p:nvSpPr>
        <p:spPr>
          <a:xfrm>
            <a:off x="3359427" y="1752400"/>
            <a:ext cx="3703770" cy="369332"/>
          </a:xfrm>
          <a:prstGeom prst="rect">
            <a:avLst/>
          </a:prstGeom>
        </p:spPr>
        <p:txBody>
          <a:bodyPr wrap="square">
            <a:spAutoFit/>
          </a:bodyPr>
          <a:lstStyle/>
          <a:p>
            <a:r>
              <a:rPr lang="de-DE" b="1" dirty="0"/>
              <a:t>:  Das </a:t>
            </a:r>
            <a:r>
              <a:rPr lang="de-DE" b="1" dirty="0" err="1"/>
              <a:t>ublox</a:t>
            </a:r>
            <a:r>
              <a:rPr lang="de-DE" b="1" dirty="0"/>
              <a:t>® NEO-6M GPS-Modul</a:t>
            </a:r>
          </a:p>
        </p:txBody>
      </p:sp>
    </p:spTree>
    <p:extLst>
      <p:ext uri="{BB962C8B-B14F-4D97-AF65-F5344CB8AC3E}">
        <p14:creationId xmlns:p14="http://schemas.microsoft.com/office/powerpoint/2010/main" val="1962505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1DBADB3E-DA25-4E50-AECC-855DB55CE081}"/>
              </a:ext>
            </a:extLst>
          </p:cNvPr>
          <p:cNvPicPr>
            <a:picLocks noChangeAspect="1"/>
          </p:cNvPicPr>
          <p:nvPr/>
        </p:nvPicPr>
        <p:blipFill>
          <a:blip r:embed="rId2"/>
          <a:stretch>
            <a:fillRect/>
          </a:stretch>
        </p:blipFill>
        <p:spPr>
          <a:xfrm>
            <a:off x="643467" y="1414131"/>
            <a:ext cx="5294716" cy="4185702"/>
          </a:xfrm>
          <a:prstGeom prst="rect">
            <a:avLst/>
          </a:prstGeom>
        </p:spPr>
      </p:pic>
      <p:cxnSp>
        <p:nvCxnSpPr>
          <p:cNvPr id="18"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3C19E2D5-EF07-42F1-8B4A-81E6B9F7507A}"/>
              </a:ext>
            </a:extLst>
          </p:cNvPr>
          <p:cNvPicPr>
            <a:picLocks noChangeAspect="1"/>
          </p:cNvPicPr>
          <p:nvPr/>
        </p:nvPicPr>
        <p:blipFill>
          <a:blip r:embed="rId3"/>
          <a:stretch>
            <a:fillRect/>
          </a:stretch>
        </p:blipFill>
        <p:spPr>
          <a:xfrm>
            <a:off x="6253817" y="1414131"/>
            <a:ext cx="5294715" cy="4185701"/>
          </a:xfrm>
          <a:prstGeom prst="rect">
            <a:avLst/>
          </a:prstGeom>
        </p:spPr>
      </p:pic>
      <p:sp>
        <p:nvSpPr>
          <p:cNvPr id="2" name="Rechteck 1">
            <a:extLst>
              <a:ext uri="{FF2B5EF4-FFF2-40B4-BE49-F238E27FC236}">
                <a16:creationId xmlns:a16="http://schemas.microsoft.com/office/drawing/2014/main" id="{5F852864-178C-4552-8EAF-430B2971E52F}"/>
              </a:ext>
            </a:extLst>
          </p:cNvPr>
          <p:cNvSpPr/>
          <p:nvPr/>
        </p:nvSpPr>
        <p:spPr>
          <a:xfrm>
            <a:off x="4321021" y="773668"/>
            <a:ext cx="3557384" cy="461665"/>
          </a:xfrm>
          <a:prstGeom prst="rect">
            <a:avLst/>
          </a:prstGeom>
        </p:spPr>
        <p:txBody>
          <a:bodyPr wrap="none">
            <a:spAutoFit/>
          </a:bodyPr>
          <a:lstStyle/>
          <a:p>
            <a:r>
              <a:rPr lang="de-DE" sz="2400" b="1" dirty="0">
                <a:solidFill>
                  <a:srgbClr val="222222"/>
                </a:solidFill>
                <a:latin typeface="Source Sans Pro" panose="020B0503030403020204" pitchFamily="34" charset="0"/>
              </a:rPr>
              <a:t>Library und Modifikation</a:t>
            </a:r>
            <a:endParaRPr lang="de-DE" sz="2400" b="1"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304941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hteck 3">
            <a:extLst>
              <a:ext uri="{FF2B5EF4-FFF2-40B4-BE49-F238E27FC236}">
                <a16:creationId xmlns:a16="http://schemas.microsoft.com/office/drawing/2014/main" id="{C616A817-C5D6-4259-A4C1-2EF2A3958AD9}"/>
              </a:ext>
            </a:extLst>
          </p:cNvPr>
          <p:cNvSpPr/>
          <p:nvPr/>
        </p:nvSpPr>
        <p:spPr>
          <a:xfrm>
            <a:off x="1198181" y="560881"/>
            <a:ext cx="9795638" cy="111438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dirty="0">
                <a:latin typeface="+mj-lt"/>
                <a:ea typeface="+mj-ea"/>
                <a:cs typeface="+mj-cs"/>
              </a:rPr>
              <a:t>GPS-</a:t>
            </a:r>
            <a:r>
              <a:rPr lang="en-US" sz="3600" b="1" dirty="0" err="1">
                <a:latin typeface="+mj-lt"/>
                <a:ea typeface="+mj-ea"/>
                <a:cs typeface="+mj-cs"/>
              </a:rPr>
              <a:t>Empfänger</a:t>
            </a:r>
            <a:r>
              <a:rPr lang="en-US" sz="3600" b="1" dirty="0">
                <a:latin typeface="+mj-lt"/>
                <a:ea typeface="+mj-ea"/>
                <a:cs typeface="+mj-cs"/>
              </a:rPr>
              <a:t> </a:t>
            </a:r>
            <a:r>
              <a:rPr lang="en-US" sz="3600" b="1" dirty="0" err="1">
                <a:latin typeface="+mj-lt"/>
                <a:ea typeface="+mj-ea"/>
                <a:cs typeface="+mj-cs"/>
              </a:rPr>
              <a:t>mit</a:t>
            </a:r>
            <a:r>
              <a:rPr lang="en-US" sz="3600" b="1" dirty="0">
                <a:latin typeface="+mj-lt"/>
                <a:ea typeface="+mj-ea"/>
                <a:cs typeface="+mj-cs"/>
              </a:rPr>
              <a:t> Arduino</a:t>
            </a:r>
          </a:p>
        </p:txBody>
      </p:sp>
      <p:pic>
        <p:nvPicPr>
          <p:cNvPr id="3" name="Grafik 2" descr="Ein Bild, das Screenshot enthält.&#10;&#10;Automatisch generierte Beschreibung">
            <a:extLst>
              <a:ext uri="{FF2B5EF4-FFF2-40B4-BE49-F238E27FC236}">
                <a16:creationId xmlns:a16="http://schemas.microsoft.com/office/drawing/2014/main" id="{7807D814-43DA-4539-BA73-163A41A09BBF}"/>
              </a:ext>
            </a:extLst>
          </p:cNvPr>
          <p:cNvPicPr>
            <a:picLocks noChangeAspect="1"/>
          </p:cNvPicPr>
          <p:nvPr/>
        </p:nvPicPr>
        <p:blipFill>
          <a:blip r:embed="rId2"/>
          <a:stretch>
            <a:fillRect/>
          </a:stretch>
        </p:blipFill>
        <p:spPr>
          <a:xfrm>
            <a:off x="181234" y="2236142"/>
            <a:ext cx="5828261" cy="3895488"/>
          </a:xfrm>
          <a:prstGeom prst="rect">
            <a:avLst/>
          </a:prstGeom>
        </p:spPr>
      </p:pic>
      <p:pic>
        <p:nvPicPr>
          <p:cNvPr id="2" name="Grafik 1" descr="Ein Bild, das Screenshot enthält.&#10;&#10;Automatisch generierte Beschreibung">
            <a:extLst>
              <a:ext uri="{FF2B5EF4-FFF2-40B4-BE49-F238E27FC236}">
                <a16:creationId xmlns:a16="http://schemas.microsoft.com/office/drawing/2014/main" id="{6F45ED48-C945-4F32-B57C-1A018F3B5F92}"/>
              </a:ext>
            </a:extLst>
          </p:cNvPr>
          <p:cNvPicPr>
            <a:picLocks noChangeAspect="1"/>
          </p:cNvPicPr>
          <p:nvPr/>
        </p:nvPicPr>
        <p:blipFill>
          <a:blip r:embed="rId3"/>
          <a:stretch>
            <a:fillRect/>
          </a:stretch>
        </p:blipFill>
        <p:spPr>
          <a:xfrm>
            <a:off x="6182505" y="2236142"/>
            <a:ext cx="5828261" cy="3793493"/>
          </a:xfrm>
          <a:prstGeom prst="rect">
            <a:avLst/>
          </a:prstGeom>
        </p:spPr>
      </p:pic>
    </p:spTree>
    <p:extLst>
      <p:ext uri="{BB962C8B-B14F-4D97-AF65-F5344CB8AC3E}">
        <p14:creationId xmlns:p14="http://schemas.microsoft.com/office/powerpoint/2010/main" val="3672913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06E9FBA-B43E-4C33-9552-D1843EE58324}"/>
              </a:ext>
            </a:extLst>
          </p:cNvPr>
          <p:cNvPicPr>
            <a:picLocks noChangeAspect="1"/>
          </p:cNvPicPr>
          <p:nvPr/>
        </p:nvPicPr>
        <p:blipFill>
          <a:blip r:embed="rId2"/>
          <a:stretch>
            <a:fillRect/>
          </a:stretch>
        </p:blipFill>
        <p:spPr>
          <a:xfrm>
            <a:off x="268077" y="1313895"/>
            <a:ext cx="5590532" cy="4136994"/>
          </a:xfrm>
          <a:prstGeom prst="rect">
            <a:avLst/>
          </a:prstGeom>
        </p:spPr>
      </p:pic>
      <p:cxnSp>
        <p:nvCxnSpPr>
          <p:cNvPr id="27" name="Straight Connector 17">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588AAB"/>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06ACEF0D-52BD-48BF-9604-E8BBF6536A6E}"/>
              </a:ext>
            </a:extLst>
          </p:cNvPr>
          <p:cNvPicPr>
            <a:picLocks noChangeAspect="1"/>
          </p:cNvPicPr>
          <p:nvPr/>
        </p:nvPicPr>
        <p:blipFill>
          <a:blip r:embed="rId3"/>
          <a:stretch>
            <a:fillRect/>
          </a:stretch>
        </p:blipFill>
        <p:spPr>
          <a:xfrm>
            <a:off x="6343241" y="1313896"/>
            <a:ext cx="5064564" cy="4065972"/>
          </a:xfrm>
          <a:prstGeom prst="rect">
            <a:avLst/>
          </a:prstGeom>
        </p:spPr>
      </p:pic>
    </p:spTree>
    <p:extLst>
      <p:ext uri="{BB962C8B-B14F-4D97-AF65-F5344CB8AC3E}">
        <p14:creationId xmlns:p14="http://schemas.microsoft.com/office/powerpoint/2010/main" val="2916488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A6F61A7-AA41-42D4-9869-55B2F4C31128}"/>
              </a:ext>
            </a:extLst>
          </p:cNvPr>
          <p:cNvSpPr/>
          <p:nvPr/>
        </p:nvSpPr>
        <p:spPr>
          <a:xfrm>
            <a:off x="2158408" y="365126"/>
            <a:ext cx="6751675" cy="485479"/>
          </a:xfrm>
          <a:prstGeom prst="rect">
            <a:avLst/>
          </a:prstGeom>
        </p:spPr>
        <p:txBody>
          <a:bodyPr vert="horz" lIns="91440" tIns="45720" rIns="91440" bIns="45720" rtlCol="0" anchor="ctr">
            <a:normAutofit fontScale="77500" lnSpcReduction="20000"/>
          </a:bodyPr>
          <a:lstStyle/>
          <a:p>
            <a:pPr>
              <a:lnSpc>
                <a:spcPct val="90000"/>
              </a:lnSpc>
              <a:spcBef>
                <a:spcPct val="0"/>
              </a:spcBef>
              <a:spcAft>
                <a:spcPts val="600"/>
              </a:spcAft>
            </a:pPr>
            <a:r>
              <a:rPr lang="en-US" sz="4400" b="1" kern="1200" dirty="0">
                <a:solidFill>
                  <a:schemeClr val="tx1"/>
                </a:solidFill>
                <a:latin typeface="+mj-lt"/>
                <a:ea typeface="+mj-ea"/>
                <a:cs typeface="+mj-cs"/>
              </a:rPr>
              <a:t>Auslesen der GPS-</a:t>
            </a:r>
            <a:r>
              <a:rPr lang="en-US" sz="4400" b="1" kern="1200" dirty="0" err="1">
                <a:solidFill>
                  <a:schemeClr val="tx1"/>
                </a:solidFill>
                <a:latin typeface="+mj-lt"/>
                <a:ea typeface="+mj-ea"/>
                <a:cs typeface="+mj-cs"/>
              </a:rPr>
              <a:t>Daten</a:t>
            </a:r>
            <a:endParaRPr lang="en-US" sz="4400" b="1" i="0" kern="1200" dirty="0">
              <a:solidFill>
                <a:schemeClr val="tx1"/>
              </a:solidFill>
              <a:effectLst/>
              <a:latin typeface="+mj-lt"/>
              <a:ea typeface="+mj-ea"/>
              <a:cs typeface="+mj-cs"/>
            </a:endParaRPr>
          </a:p>
        </p:txBody>
      </p:sp>
      <p:pic>
        <p:nvPicPr>
          <p:cNvPr id="3" name="Grafik 2">
            <a:extLst>
              <a:ext uri="{FF2B5EF4-FFF2-40B4-BE49-F238E27FC236}">
                <a16:creationId xmlns:a16="http://schemas.microsoft.com/office/drawing/2014/main" id="{EF532287-9ABC-4609-9C6D-6E7370A41F61}"/>
              </a:ext>
            </a:extLst>
          </p:cNvPr>
          <p:cNvPicPr>
            <a:picLocks noChangeAspect="1"/>
          </p:cNvPicPr>
          <p:nvPr/>
        </p:nvPicPr>
        <p:blipFill>
          <a:blip r:embed="rId2"/>
          <a:stretch>
            <a:fillRect/>
          </a:stretch>
        </p:blipFill>
        <p:spPr>
          <a:xfrm>
            <a:off x="99391" y="1148316"/>
            <a:ext cx="5426766" cy="4516988"/>
          </a:xfrm>
          <a:prstGeom prst="rect">
            <a:avLst/>
          </a:prstGeom>
        </p:spPr>
      </p:pic>
      <p:pic>
        <p:nvPicPr>
          <p:cNvPr id="5" name="Grafik 4">
            <a:extLst>
              <a:ext uri="{FF2B5EF4-FFF2-40B4-BE49-F238E27FC236}">
                <a16:creationId xmlns:a16="http://schemas.microsoft.com/office/drawing/2014/main" id="{E762F689-7688-4DBA-92D8-A499E230EC03}"/>
              </a:ext>
            </a:extLst>
          </p:cNvPr>
          <p:cNvPicPr>
            <a:picLocks noChangeAspect="1"/>
          </p:cNvPicPr>
          <p:nvPr/>
        </p:nvPicPr>
        <p:blipFill>
          <a:blip r:embed="rId3"/>
          <a:stretch>
            <a:fillRect/>
          </a:stretch>
        </p:blipFill>
        <p:spPr>
          <a:xfrm>
            <a:off x="5853067" y="1148316"/>
            <a:ext cx="6114031" cy="4516988"/>
          </a:xfrm>
          <a:prstGeom prst="rect">
            <a:avLst/>
          </a:prstGeom>
        </p:spPr>
      </p:pic>
      <p:sp>
        <p:nvSpPr>
          <p:cNvPr id="7" name="Rechteck 6">
            <a:extLst>
              <a:ext uri="{FF2B5EF4-FFF2-40B4-BE49-F238E27FC236}">
                <a16:creationId xmlns:a16="http://schemas.microsoft.com/office/drawing/2014/main" id="{2BF09D00-FAE0-4839-A9F6-1A47027038B0}"/>
              </a:ext>
            </a:extLst>
          </p:cNvPr>
          <p:cNvSpPr/>
          <p:nvPr/>
        </p:nvSpPr>
        <p:spPr>
          <a:xfrm>
            <a:off x="99390" y="5879285"/>
            <a:ext cx="7491017" cy="369332"/>
          </a:xfrm>
          <a:prstGeom prst="rect">
            <a:avLst/>
          </a:prstGeom>
        </p:spPr>
        <p:txBody>
          <a:bodyPr wrap="square">
            <a:spAutoFit/>
          </a:bodyPr>
          <a:lstStyle/>
          <a:p>
            <a:r>
              <a:rPr lang="de-DE" b="1" dirty="0">
                <a:solidFill>
                  <a:srgbClr val="000000"/>
                </a:solidFill>
                <a:latin typeface="Courier New" panose="02070309020205020404" pitchFamily="49" charset="0"/>
              </a:rPr>
              <a:t>$GPGLL - Geographic Position, Latitude/</a:t>
            </a:r>
            <a:r>
              <a:rPr lang="de-DE" b="1" dirty="0" err="1">
                <a:solidFill>
                  <a:srgbClr val="000000"/>
                </a:solidFill>
                <a:latin typeface="Courier New" panose="02070309020205020404" pitchFamily="49" charset="0"/>
              </a:rPr>
              <a:t>Longitude</a:t>
            </a:r>
            <a:endParaRPr lang="de-DE" b="1" dirty="0"/>
          </a:p>
        </p:txBody>
      </p:sp>
    </p:spTree>
    <p:extLst>
      <p:ext uri="{BB962C8B-B14F-4D97-AF65-F5344CB8AC3E}">
        <p14:creationId xmlns:p14="http://schemas.microsoft.com/office/powerpoint/2010/main" val="368549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CFCCBAB-65BE-4220-A1A8-F84BB4A5474C}"/>
              </a:ext>
            </a:extLst>
          </p:cNvPr>
          <p:cNvPicPr>
            <a:picLocks noChangeAspect="1"/>
          </p:cNvPicPr>
          <p:nvPr/>
        </p:nvPicPr>
        <p:blipFill>
          <a:blip r:embed="rId2"/>
          <a:stretch>
            <a:fillRect/>
          </a:stretch>
        </p:blipFill>
        <p:spPr>
          <a:xfrm>
            <a:off x="1757362" y="1488944"/>
            <a:ext cx="8677275" cy="3276600"/>
          </a:xfrm>
          <a:prstGeom prst="rect">
            <a:avLst/>
          </a:prstGeom>
        </p:spPr>
      </p:pic>
      <p:sp>
        <p:nvSpPr>
          <p:cNvPr id="3" name="Rechteck 2">
            <a:extLst>
              <a:ext uri="{FF2B5EF4-FFF2-40B4-BE49-F238E27FC236}">
                <a16:creationId xmlns:a16="http://schemas.microsoft.com/office/drawing/2014/main" id="{0945E12B-30FB-4430-A63D-10C2EED9644C}"/>
              </a:ext>
            </a:extLst>
          </p:cNvPr>
          <p:cNvSpPr/>
          <p:nvPr/>
        </p:nvSpPr>
        <p:spPr>
          <a:xfrm>
            <a:off x="1747940" y="5233101"/>
            <a:ext cx="6096000" cy="646331"/>
          </a:xfrm>
          <a:prstGeom prst="rect">
            <a:avLst/>
          </a:prstGeom>
        </p:spPr>
        <p:txBody>
          <a:bodyPr>
            <a:spAutoFit/>
          </a:bodyPr>
          <a:lstStyle/>
          <a:p>
            <a:r>
              <a:rPr lang="de-DE" dirty="0"/>
              <a:t>Das SIM808 empfängt die Signale der Satelliten und berechnet den Breiten- und Längengrad der Satelliten. </a:t>
            </a:r>
          </a:p>
        </p:txBody>
      </p:sp>
      <p:sp>
        <p:nvSpPr>
          <p:cNvPr id="4" name="Rechteck 3">
            <a:extLst>
              <a:ext uri="{FF2B5EF4-FFF2-40B4-BE49-F238E27FC236}">
                <a16:creationId xmlns:a16="http://schemas.microsoft.com/office/drawing/2014/main" id="{7572AE6E-E224-4C4C-A456-8FADEB3215C6}"/>
              </a:ext>
            </a:extLst>
          </p:cNvPr>
          <p:cNvSpPr/>
          <p:nvPr/>
        </p:nvSpPr>
        <p:spPr>
          <a:xfrm>
            <a:off x="3561389" y="652055"/>
            <a:ext cx="3520066" cy="400110"/>
          </a:xfrm>
          <a:prstGeom prst="rect">
            <a:avLst/>
          </a:prstGeom>
        </p:spPr>
        <p:txBody>
          <a:bodyPr wrap="none">
            <a:spAutoFit/>
          </a:bodyPr>
          <a:lstStyle/>
          <a:p>
            <a:r>
              <a:rPr lang="de-DE" sz="2000" b="1" dirty="0"/>
              <a:t>Tracking mit ESP32 GPS SIM808</a:t>
            </a:r>
          </a:p>
        </p:txBody>
      </p:sp>
    </p:spTree>
    <p:extLst>
      <p:ext uri="{BB962C8B-B14F-4D97-AF65-F5344CB8AC3E}">
        <p14:creationId xmlns:p14="http://schemas.microsoft.com/office/powerpoint/2010/main" val="322468909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Words>
  <Application>Microsoft Office PowerPoint</Application>
  <PresentationFormat>Widescreen</PresentationFormat>
  <Paragraphs>54</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Calibri Light</vt:lpstr>
      <vt:lpstr>Courier New</vt:lpstr>
      <vt:lpstr>Helvetica Neue</vt:lpstr>
      <vt:lpstr>myriad-pro</vt:lpstr>
      <vt:lpstr>Palatino Linotype</vt:lpstr>
      <vt:lpstr>Source Sans Pro</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Aboudou K. Kounalesse</dc:creator>
  <cp:lastModifiedBy>Koffitse Aboudou</cp:lastModifiedBy>
  <cp:revision>7</cp:revision>
  <dcterms:created xsi:type="dcterms:W3CDTF">2020-07-07T13:22:55Z</dcterms:created>
  <dcterms:modified xsi:type="dcterms:W3CDTF">2025-06-15T18:25:10Z</dcterms:modified>
</cp:coreProperties>
</file>